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5"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2" d="100"/>
          <a:sy n="82" d="100"/>
        </p:scale>
        <p:origin x="-81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6DB69C-BA82-4F30-806F-853F09F00329}"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354527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DB69C-BA82-4F30-806F-853F09F00329}"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153669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DB69C-BA82-4F30-806F-853F09F00329}"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2172686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DB69C-BA82-4F30-806F-853F09F00329}"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425174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6DB69C-BA82-4F30-806F-853F09F00329}"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272293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6DB69C-BA82-4F30-806F-853F09F00329}"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3962462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6DB69C-BA82-4F30-806F-853F09F00329}" type="datetimeFigureOut">
              <a:rPr lang="en-US" smtClean="0"/>
              <a:t>3/2/2016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63512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6DB69C-BA82-4F30-806F-853F09F00329}" type="datetimeFigureOut">
              <a:rPr lang="en-US" smtClean="0"/>
              <a:t>3/2/2016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37115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DB69C-BA82-4F30-806F-853F09F00329}" type="datetimeFigureOut">
              <a:rPr lang="en-US" smtClean="0"/>
              <a:t>3/2/2016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2844312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DB69C-BA82-4F30-806F-853F09F00329}"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315450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DB69C-BA82-4F30-806F-853F09F00329}"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D17FA-6AF1-43AE-92FD-0E683878CA2B}" type="slidenum">
              <a:rPr lang="en-US" smtClean="0"/>
              <a:t>‹#›</a:t>
            </a:fld>
            <a:endParaRPr lang="en-US"/>
          </a:p>
        </p:txBody>
      </p:sp>
    </p:spTree>
    <p:extLst>
      <p:ext uri="{BB962C8B-B14F-4D97-AF65-F5344CB8AC3E}">
        <p14:creationId xmlns:p14="http://schemas.microsoft.com/office/powerpoint/2010/main" val="270214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DB69C-BA82-4F30-806F-853F09F00329}" type="datetimeFigureOut">
              <a:rPr lang="en-US" smtClean="0"/>
              <a:t>3/2/2016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D17FA-6AF1-43AE-92FD-0E683878CA2B}" type="slidenum">
              <a:rPr lang="en-US" smtClean="0"/>
              <a:t>‹#›</a:t>
            </a:fld>
            <a:endParaRPr lang="en-US"/>
          </a:p>
        </p:txBody>
      </p:sp>
    </p:spTree>
    <p:extLst>
      <p:ext uri="{BB962C8B-B14F-4D97-AF65-F5344CB8AC3E}">
        <p14:creationId xmlns:p14="http://schemas.microsoft.com/office/powerpoint/2010/main" val="85559832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Vacancies in High-Level Positions</a:t>
            </a:r>
            <a:br>
              <a:rPr lang="en-US" dirty="0" smtClean="0"/>
            </a:br>
            <a:r>
              <a:rPr lang="en-US" sz="3600" dirty="0" smtClean="0"/>
              <a:t>at the End of an Administration and the Beginning of the Next</a:t>
            </a:r>
            <a:endParaRPr lang="en-US" sz="3600" dirty="0"/>
          </a:p>
        </p:txBody>
      </p:sp>
    </p:spTree>
    <p:extLst>
      <p:ext uri="{BB962C8B-B14F-4D97-AF65-F5344CB8AC3E}">
        <p14:creationId xmlns:p14="http://schemas.microsoft.com/office/powerpoint/2010/main" val="616233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Timing provisions and presidential inaugural transitions</a:t>
            </a:r>
            <a:endParaRPr lang="en-US" dirty="0"/>
          </a:p>
        </p:txBody>
      </p:sp>
      <p:sp>
        <p:nvSpPr>
          <p:cNvPr id="3" name="Content Placeholder 2"/>
          <p:cNvSpPr>
            <a:spLocks noGrp="1"/>
          </p:cNvSpPr>
          <p:nvPr>
            <p:ph idx="1"/>
          </p:nvPr>
        </p:nvSpPr>
        <p:spPr/>
        <p:txBody>
          <a:bodyPr/>
          <a:lstStyle/>
          <a:p>
            <a:r>
              <a:rPr lang="en-US" dirty="0" smtClean="0"/>
              <a:t>Vacancies Reform Act recognizes that new administrations may need more time</a:t>
            </a:r>
          </a:p>
          <a:p>
            <a:pPr lvl="1"/>
            <a:r>
              <a:rPr lang="en-US" dirty="0" smtClean="0"/>
              <a:t>5 U.S.C. 3349a</a:t>
            </a:r>
          </a:p>
          <a:p>
            <a:pPr lvl="1"/>
            <a:r>
              <a:rPr lang="en-US" dirty="0" smtClean="0"/>
              <a:t>Resets clock for existing vacancies</a:t>
            </a:r>
          </a:p>
          <a:p>
            <a:pPr lvl="1"/>
            <a:r>
              <a:rPr lang="en-US" dirty="0" smtClean="0"/>
              <a:t>210-day period begins the later of:</a:t>
            </a:r>
          </a:p>
          <a:p>
            <a:pPr lvl="2"/>
            <a:r>
              <a:rPr lang="en-US" dirty="0" smtClean="0"/>
              <a:t>90 days after inauguration day</a:t>
            </a:r>
          </a:p>
          <a:p>
            <a:pPr lvl="2"/>
            <a:r>
              <a:rPr lang="en-US" dirty="0" smtClean="0"/>
              <a:t>90 days after date vacancy occurs</a:t>
            </a:r>
            <a:endParaRPr lang="en-US" dirty="0"/>
          </a:p>
        </p:txBody>
      </p:sp>
    </p:spTree>
    <p:extLst>
      <p:ext uri="{BB962C8B-B14F-4D97-AF65-F5344CB8AC3E}">
        <p14:creationId xmlns:p14="http://schemas.microsoft.com/office/powerpoint/2010/main" val="2583463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Provision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5 U.S.C. 3348</a:t>
            </a:r>
          </a:p>
          <a:p>
            <a:r>
              <a:rPr lang="en-US" dirty="0" smtClean="0"/>
              <a:t>“Functions and duties” of vacant office may only be performed by head of agency or acting officer serving under Vacancies Reform Act</a:t>
            </a:r>
          </a:p>
          <a:p>
            <a:r>
              <a:rPr lang="en-US" dirty="0" smtClean="0"/>
              <a:t>Actions taken by others “have no force and effect” and may not be ratified</a:t>
            </a:r>
          </a:p>
          <a:p>
            <a:r>
              <a:rPr lang="en-US" dirty="0" smtClean="0"/>
              <a:t>What is a function or duty?</a:t>
            </a:r>
          </a:p>
          <a:p>
            <a:r>
              <a:rPr lang="en-US" dirty="0" smtClean="0"/>
              <a:t>Section does not apply to certain offices</a:t>
            </a:r>
          </a:p>
          <a:p>
            <a:pPr lvl="1"/>
            <a:r>
              <a:rPr lang="en-US" dirty="0" smtClean="0"/>
              <a:t>E.g., Inspectors General, Chief Financial Officers</a:t>
            </a:r>
          </a:p>
          <a:p>
            <a:endParaRPr lang="en-US" dirty="0" smtClean="0"/>
          </a:p>
          <a:p>
            <a:endParaRPr lang="en-US" dirty="0"/>
          </a:p>
        </p:txBody>
      </p:sp>
    </p:spTree>
    <p:extLst>
      <p:ext uri="{BB962C8B-B14F-4D97-AF65-F5344CB8AC3E}">
        <p14:creationId xmlns:p14="http://schemas.microsoft.com/office/powerpoint/2010/main" val="359247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Obligations</a:t>
            </a:r>
            <a:endParaRPr lang="en-US" dirty="0"/>
          </a:p>
        </p:txBody>
      </p:sp>
      <p:sp>
        <p:nvSpPr>
          <p:cNvPr id="3" name="Content Placeholder 2"/>
          <p:cNvSpPr>
            <a:spLocks noGrp="1"/>
          </p:cNvSpPr>
          <p:nvPr>
            <p:ph idx="1"/>
          </p:nvPr>
        </p:nvSpPr>
        <p:spPr/>
        <p:txBody>
          <a:bodyPr/>
          <a:lstStyle/>
          <a:p>
            <a:r>
              <a:rPr lang="en-US" dirty="0" smtClean="0"/>
              <a:t>5 U.S.C. 3349</a:t>
            </a:r>
          </a:p>
          <a:p>
            <a:r>
              <a:rPr lang="en-US" dirty="0" smtClean="0"/>
              <a:t>Agency must notify Government Accountability Office:</a:t>
            </a:r>
          </a:p>
          <a:p>
            <a:pPr lvl="1"/>
            <a:r>
              <a:rPr lang="en-US" dirty="0" smtClean="0"/>
              <a:t>Of vacancy</a:t>
            </a:r>
          </a:p>
          <a:p>
            <a:pPr lvl="1"/>
            <a:r>
              <a:rPr lang="en-US" dirty="0" smtClean="0"/>
              <a:t>Identify individual serving as acting officer</a:t>
            </a:r>
          </a:p>
          <a:p>
            <a:pPr lvl="1"/>
            <a:r>
              <a:rPr lang="en-US" dirty="0" smtClean="0"/>
              <a:t>Identify nominee upon submission of nomination</a:t>
            </a:r>
          </a:p>
          <a:p>
            <a:pPr lvl="1"/>
            <a:r>
              <a:rPr lang="en-US" dirty="0" smtClean="0"/>
              <a:t>Provide date of rejection, withdrawal or return of nomination</a:t>
            </a:r>
          </a:p>
          <a:p>
            <a:pPr lvl="1"/>
            <a:endParaRPr lang="en-US" dirty="0"/>
          </a:p>
        </p:txBody>
      </p:sp>
    </p:spTree>
    <p:extLst>
      <p:ext uri="{BB962C8B-B14F-4D97-AF65-F5344CB8AC3E}">
        <p14:creationId xmlns:p14="http://schemas.microsoft.com/office/powerpoint/2010/main" val="1471226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Acting Officers as Nominees</a:t>
            </a:r>
            <a:endParaRPr lang="en-US" dirty="0"/>
          </a:p>
        </p:txBody>
      </p:sp>
      <p:sp>
        <p:nvSpPr>
          <p:cNvPr id="3" name="Content Placeholder 2"/>
          <p:cNvSpPr>
            <a:spLocks noGrp="1"/>
          </p:cNvSpPr>
          <p:nvPr>
            <p:ph idx="1"/>
          </p:nvPr>
        </p:nvSpPr>
        <p:spPr/>
        <p:txBody>
          <a:bodyPr>
            <a:normAutofit/>
          </a:bodyPr>
          <a:lstStyle/>
          <a:p>
            <a:r>
              <a:rPr lang="en-US" dirty="0" smtClean="0"/>
              <a:t>5 U.S.C. 3345(b)(1)</a:t>
            </a:r>
          </a:p>
          <a:p>
            <a:pPr lvl="1"/>
            <a:r>
              <a:rPr lang="en-US" sz="2200" dirty="0" smtClean="0"/>
              <a:t>Notwithstanding </a:t>
            </a:r>
            <a:r>
              <a:rPr lang="en-US" sz="2200" dirty="0"/>
              <a:t>subsection (a)(1), a person may not serve as an acting officer for an office under this section, if— </a:t>
            </a:r>
          </a:p>
          <a:p>
            <a:pPr lvl="2"/>
            <a:r>
              <a:rPr lang="en-US" sz="1800" dirty="0"/>
              <a:t>(A)  during the 365-day period preceding the date of the death, resignation, or beginning of inability to serve, such person— </a:t>
            </a:r>
          </a:p>
          <a:p>
            <a:pPr lvl="3"/>
            <a:r>
              <a:rPr lang="en-US" sz="1400" dirty="0"/>
              <a:t>(i)   did not serve in the position of first assistant to the office of such officer; or </a:t>
            </a:r>
            <a:endParaRPr lang="en-US" sz="2600" dirty="0"/>
          </a:p>
          <a:p>
            <a:pPr lvl="3"/>
            <a:r>
              <a:rPr lang="en-US" sz="1400" dirty="0"/>
              <a:t>(ii)   served in the position of first assistant to the office of such officer for less than 90 days; and </a:t>
            </a:r>
            <a:endParaRPr lang="en-US" sz="2600" dirty="0"/>
          </a:p>
          <a:p>
            <a:pPr lvl="2"/>
            <a:r>
              <a:rPr lang="en-US" sz="1800" dirty="0"/>
              <a:t>(B)   the President submits a nomination of such person to the Senate for appointment to such office. </a:t>
            </a:r>
            <a:endParaRPr lang="en-US" sz="1400" dirty="0"/>
          </a:p>
          <a:p>
            <a:r>
              <a:rPr lang="en-US" sz="2600" dirty="0" smtClean="0"/>
              <a:t>SW General, Inc. v. Nat’l Labor Relations Board, </a:t>
            </a:r>
          </a:p>
          <a:p>
            <a:pPr lvl="1"/>
            <a:r>
              <a:rPr lang="en-US" sz="2200" dirty="0" smtClean="0"/>
              <a:t>796 F.3d 67 (D.C. Circuit) (2015).</a:t>
            </a:r>
          </a:p>
        </p:txBody>
      </p:sp>
    </p:spTree>
    <p:extLst>
      <p:ext uri="{BB962C8B-B14F-4D97-AF65-F5344CB8AC3E}">
        <p14:creationId xmlns:p14="http://schemas.microsoft.com/office/powerpoint/2010/main" val="2257026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Appropriations Riders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Rejected nominations:</a:t>
            </a:r>
          </a:p>
          <a:p>
            <a:pPr lvl="1"/>
            <a:r>
              <a:rPr lang="en-US" dirty="0"/>
              <a:t>Pub. L. No. 110-161 (Dec. 26, 2007)</a:t>
            </a:r>
            <a:endParaRPr lang="en-US" dirty="0" smtClean="0"/>
          </a:p>
          <a:p>
            <a:pPr lvl="2"/>
            <a:r>
              <a:rPr lang="en-US" dirty="0" smtClean="0"/>
              <a:t>SEC</a:t>
            </a:r>
            <a:r>
              <a:rPr lang="en-US" dirty="0"/>
              <a:t>. 709. Hereafter, no part of any appropriation contained in this or any other Act shall be paid to any person for the filling of any position for which he or she has been nominated after the Senate has voted not to approve the nomination of said person</a:t>
            </a:r>
            <a:r>
              <a:rPr lang="en-US" dirty="0" smtClean="0"/>
              <a:t>.</a:t>
            </a:r>
          </a:p>
          <a:p>
            <a:r>
              <a:rPr lang="en-US" dirty="0" smtClean="0"/>
              <a:t>Twice-returned or withdrawn nominations</a:t>
            </a:r>
          </a:p>
          <a:p>
            <a:pPr lvl="1"/>
            <a:r>
              <a:rPr lang="en-US" dirty="0"/>
              <a:t>Pub. L. No. 111-8 (Mar. 11, 2009</a:t>
            </a:r>
            <a:r>
              <a:rPr lang="en-US" dirty="0" smtClean="0"/>
              <a:t>)</a:t>
            </a:r>
          </a:p>
          <a:p>
            <a:pPr lvl="2"/>
            <a:r>
              <a:rPr lang="en-US" dirty="0"/>
              <a:t>SEC. 749. Effective January 20, 2009, and for each fiscal year thereafter, no part of any appropriation contained in this or any other Act may be used for the payment of services to any individual carrying out the responsibilities of any position requiring Senate advice and consent in an acting or temporary capacity after the second submission of a nomination for that individual to that position has been withdrawn or returned to the President.</a:t>
            </a:r>
            <a:br>
              <a:rPr lang="en-US" dirty="0"/>
            </a:br>
            <a:endParaRPr lang="en-US" dirty="0"/>
          </a:p>
        </p:txBody>
      </p:sp>
    </p:spTree>
    <p:extLst>
      <p:ext uri="{BB962C8B-B14F-4D97-AF65-F5344CB8AC3E}">
        <p14:creationId xmlns:p14="http://schemas.microsoft.com/office/powerpoint/2010/main" val="3244227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Delegations of authority</a:t>
            </a:r>
            <a:endParaRPr lang="en-US" dirty="0"/>
          </a:p>
        </p:txBody>
      </p:sp>
      <p:sp>
        <p:nvSpPr>
          <p:cNvPr id="3" name="Content Placeholder 2"/>
          <p:cNvSpPr>
            <a:spLocks noGrp="1"/>
          </p:cNvSpPr>
          <p:nvPr>
            <p:ph idx="1"/>
          </p:nvPr>
        </p:nvSpPr>
        <p:spPr/>
        <p:txBody>
          <a:bodyPr/>
          <a:lstStyle/>
          <a:p>
            <a:r>
              <a:rPr lang="en-US" dirty="0" smtClean="0"/>
              <a:t>Particularly relevant when there is no acting officer under Vacancies Reform Act</a:t>
            </a:r>
          </a:p>
          <a:p>
            <a:r>
              <a:rPr lang="en-US" dirty="0" smtClean="0"/>
              <a:t>General principles of delegation</a:t>
            </a:r>
          </a:p>
          <a:p>
            <a:r>
              <a:rPr lang="en-US" dirty="0" smtClean="0"/>
              <a:t>Individual exercising delegated duties of a vacant position covered by Vacancies Reform Act does not hold the title “acting” </a:t>
            </a:r>
          </a:p>
          <a:p>
            <a:endParaRPr lang="en-US" dirty="0"/>
          </a:p>
        </p:txBody>
      </p:sp>
    </p:spTree>
    <p:extLst>
      <p:ext uri="{BB962C8B-B14F-4D97-AF65-F5344CB8AC3E}">
        <p14:creationId xmlns:p14="http://schemas.microsoft.com/office/powerpoint/2010/main" val="471554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Orders of Succession</a:t>
            </a:r>
            <a:endParaRPr lang="en-US" dirty="0"/>
          </a:p>
        </p:txBody>
      </p:sp>
      <p:sp>
        <p:nvSpPr>
          <p:cNvPr id="3" name="Content Placeholder 2"/>
          <p:cNvSpPr>
            <a:spLocks noGrp="1"/>
          </p:cNvSpPr>
          <p:nvPr>
            <p:ph idx="1"/>
          </p:nvPr>
        </p:nvSpPr>
        <p:spPr/>
        <p:txBody>
          <a:bodyPr/>
          <a:lstStyle/>
          <a:p>
            <a:r>
              <a:rPr lang="en-US" dirty="0" smtClean="0"/>
              <a:t>5 U.S.C. 3347(b)</a:t>
            </a:r>
          </a:p>
          <a:p>
            <a:r>
              <a:rPr lang="en-US" dirty="0" smtClean="0"/>
              <a:t>Vacancies Reform Act does not displace statutes that specifically authorize agency heads to issue orders of succession</a:t>
            </a:r>
          </a:p>
          <a:p>
            <a:pPr lvl="1"/>
            <a:r>
              <a:rPr lang="en-US" dirty="0" smtClean="0"/>
              <a:t>Sample statutes found in Senate Report:</a:t>
            </a:r>
          </a:p>
          <a:p>
            <a:pPr lvl="2"/>
            <a:r>
              <a:rPr lang="en-US" dirty="0" smtClean="0"/>
              <a:t>S. Rep. No. 105-250, at 16-17 (1998)</a:t>
            </a:r>
          </a:p>
          <a:p>
            <a:endParaRPr lang="en-US" dirty="0"/>
          </a:p>
        </p:txBody>
      </p:sp>
    </p:spTree>
    <p:extLst>
      <p:ext uri="{BB962C8B-B14F-4D97-AF65-F5344CB8AC3E}">
        <p14:creationId xmlns:p14="http://schemas.microsoft.com/office/powerpoint/2010/main" val="1800125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Guidance on Application of Federal Vacancies Reform Act of 1998, 23 Op. O.L.C. 60 (1999)</a:t>
            </a:r>
          </a:p>
          <a:p>
            <a:pPr lvl="1"/>
            <a:r>
              <a:rPr lang="en-US" dirty="0" smtClean="0"/>
              <a:t>www.justice.gov/olc/opinions-main</a:t>
            </a:r>
            <a:endParaRPr lang="en-US" dirty="0"/>
          </a:p>
          <a:p>
            <a:r>
              <a:rPr lang="en-US" dirty="0" smtClean="0"/>
              <a:t>Government Accountability Office Website</a:t>
            </a:r>
          </a:p>
          <a:p>
            <a:pPr lvl="1"/>
            <a:r>
              <a:rPr lang="en-US" dirty="0" smtClean="0"/>
              <a:t>www.gao.gov/legal/federal-vacancies-act/about</a:t>
            </a:r>
          </a:p>
        </p:txBody>
      </p:sp>
    </p:spTree>
    <p:extLst>
      <p:ext uri="{BB962C8B-B14F-4D97-AF65-F5344CB8AC3E}">
        <p14:creationId xmlns:p14="http://schemas.microsoft.com/office/powerpoint/2010/main" val="176504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Vacancies Reform Act of 1998</a:t>
            </a:r>
          </a:p>
          <a:p>
            <a:pPr lvl="1"/>
            <a:r>
              <a:rPr lang="en-US" dirty="0" smtClean="0"/>
              <a:t>5 U.S.C. 3345-3349d</a:t>
            </a:r>
          </a:p>
          <a:p>
            <a:pPr marL="457200" lvl="1" indent="0">
              <a:buNone/>
            </a:pPr>
            <a:endParaRPr lang="en-US" dirty="0"/>
          </a:p>
          <a:p>
            <a:r>
              <a:rPr lang="en-US" dirty="0" smtClean="0"/>
              <a:t>Delegations of Authority</a:t>
            </a:r>
          </a:p>
          <a:p>
            <a:pPr marL="0" indent="0">
              <a:buNone/>
            </a:pPr>
            <a:endParaRPr lang="en-US" dirty="0" smtClean="0"/>
          </a:p>
          <a:p>
            <a:r>
              <a:rPr lang="en-US" dirty="0" smtClean="0"/>
              <a:t>Orders of Succession</a:t>
            </a:r>
          </a:p>
          <a:p>
            <a:pPr marL="0" indent="0">
              <a:buNone/>
            </a:pPr>
            <a:endParaRPr lang="en-US" dirty="0" smtClean="0"/>
          </a:p>
        </p:txBody>
      </p:sp>
    </p:spTree>
    <p:extLst>
      <p:ext uri="{BB962C8B-B14F-4D97-AF65-F5344CB8AC3E}">
        <p14:creationId xmlns:p14="http://schemas.microsoft.com/office/powerpoint/2010/main" val="3140940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Vacancies Reform Act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Generally applies to:</a:t>
            </a:r>
          </a:p>
          <a:p>
            <a:pPr lvl="1"/>
            <a:r>
              <a:rPr lang="en-US" dirty="0" smtClean="0"/>
              <a:t>Presidentially appointed, Senate-confirmed offices within Executive agencies</a:t>
            </a:r>
          </a:p>
          <a:p>
            <a:pPr lvl="1"/>
            <a:r>
              <a:rPr lang="en-US" dirty="0" smtClean="0"/>
              <a:t>Applies when officer “dies, resigns, or is otherwise unavailable to perform the functions and duties of the office”</a:t>
            </a:r>
          </a:p>
          <a:p>
            <a:pPr marL="457200" lvl="1" indent="0">
              <a:buNone/>
            </a:pPr>
            <a:endParaRPr lang="en-US" dirty="0" smtClean="0"/>
          </a:p>
          <a:p>
            <a:r>
              <a:rPr lang="en-US" dirty="0" smtClean="0"/>
              <a:t>Certain offices excluded:</a:t>
            </a:r>
          </a:p>
          <a:p>
            <a:pPr lvl="1"/>
            <a:r>
              <a:rPr lang="en-US" dirty="0" smtClean="0"/>
              <a:t>5 U.S.C. 3349c:</a:t>
            </a:r>
          </a:p>
          <a:p>
            <a:pPr lvl="2"/>
            <a:r>
              <a:rPr lang="en-US" dirty="0" smtClean="0"/>
              <a:t>E.g., members of multi-member boards; judges appointed to article I courts</a:t>
            </a:r>
          </a:p>
          <a:p>
            <a:pPr marL="914400" lvl="2" indent="0">
              <a:buNone/>
            </a:pPr>
            <a:endParaRPr lang="en-US" dirty="0" smtClean="0"/>
          </a:p>
          <a:p>
            <a:r>
              <a:rPr lang="en-US" dirty="0" smtClean="0"/>
              <a:t>Generally the “exclusive means” for designating acting officers</a:t>
            </a:r>
          </a:p>
          <a:p>
            <a:pPr lvl="1"/>
            <a:r>
              <a:rPr lang="en-US" dirty="0" smtClean="0"/>
              <a:t>5 U.S.C. 3347</a:t>
            </a:r>
          </a:p>
          <a:p>
            <a:pPr lvl="2"/>
            <a:r>
              <a:rPr lang="en-US" dirty="0" smtClean="0"/>
              <a:t>Exceptions:</a:t>
            </a:r>
          </a:p>
          <a:p>
            <a:pPr lvl="3"/>
            <a:r>
              <a:rPr lang="en-US" dirty="0" smtClean="0"/>
              <a:t>Separate, specific statutory authorization for temporary service</a:t>
            </a:r>
          </a:p>
          <a:p>
            <a:pPr lvl="3"/>
            <a:r>
              <a:rPr lang="en-US" dirty="0" smtClean="0"/>
              <a:t>Recess appointments</a:t>
            </a:r>
          </a:p>
        </p:txBody>
      </p:sp>
    </p:spTree>
    <p:extLst>
      <p:ext uri="{BB962C8B-B14F-4D97-AF65-F5344CB8AC3E}">
        <p14:creationId xmlns:p14="http://schemas.microsoft.com/office/powerpoint/2010/main" val="26984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ways to become an </a:t>
            </a:r>
            <a:br>
              <a:rPr lang="en-US" dirty="0" smtClean="0"/>
            </a:br>
            <a:r>
              <a:rPr lang="en-US" dirty="0" smtClean="0"/>
              <a:t>Acting Officer</a:t>
            </a:r>
            <a:endParaRPr lang="en-US" dirty="0"/>
          </a:p>
        </p:txBody>
      </p:sp>
      <p:sp>
        <p:nvSpPr>
          <p:cNvPr id="3" name="Content Placeholder 2"/>
          <p:cNvSpPr>
            <a:spLocks noGrp="1"/>
          </p:cNvSpPr>
          <p:nvPr>
            <p:ph idx="1"/>
          </p:nvPr>
        </p:nvSpPr>
        <p:spPr/>
        <p:txBody>
          <a:bodyPr/>
          <a:lstStyle/>
          <a:p>
            <a:r>
              <a:rPr lang="en-US" dirty="0" smtClean="0"/>
              <a:t>Automatically when vacancy arises:</a:t>
            </a:r>
          </a:p>
          <a:p>
            <a:pPr lvl="1"/>
            <a:r>
              <a:rPr lang="en-US" dirty="0" smtClean="0"/>
              <a:t>First assistants (5 U.S.C. 3345(a)(1))</a:t>
            </a:r>
          </a:p>
          <a:p>
            <a:r>
              <a:rPr lang="en-US" dirty="0" smtClean="0"/>
              <a:t>By presidential designation:</a:t>
            </a:r>
          </a:p>
          <a:p>
            <a:pPr lvl="1"/>
            <a:r>
              <a:rPr lang="en-US" dirty="0" smtClean="0"/>
              <a:t>Individuals holding presidentially appointed, Senate-confirmed positions (5 U.S.C. 3345(a)(2))</a:t>
            </a:r>
          </a:p>
          <a:p>
            <a:pPr lvl="1"/>
            <a:r>
              <a:rPr lang="en-US" dirty="0" smtClean="0"/>
              <a:t>Senior agency official (5 U.S.C. 3345(a)(3))</a:t>
            </a:r>
          </a:p>
        </p:txBody>
      </p:sp>
    </p:spTree>
    <p:extLst>
      <p:ext uri="{BB962C8B-B14F-4D97-AF65-F5344CB8AC3E}">
        <p14:creationId xmlns:p14="http://schemas.microsoft.com/office/powerpoint/2010/main" val="2405660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Assistants</a:t>
            </a:r>
            <a:endParaRPr lang="en-US" dirty="0"/>
          </a:p>
        </p:txBody>
      </p:sp>
      <p:sp>
        <p:nvSpPr>
          <p:cNvPr id="3" name="Content Placeholder 2"/>
          <p:cNvSpPr>
            <a:spLocks noGrp="1"/>
          </p:cNvSpPr>
          <p:nvPr>
            <p:ph idx="1"/>
          </p:nvPr>
        </p:nvSpPr>
        <p:spPr/>
        <p:txBody>
          <a:bodyPr/>
          <a:lstStyle/>
          <a:p>
            <a:r>
              <a:rPr lang="en-US" dirty="0" smtClean="0"/>
              <a:t>First assistant provision operates automatically</a:t>
            </a:r>
          </a:p>
          <a:p>
            <a:r>
              <a:rPr lang="en-US" dirty="0" smtClean="0"/>
              <a:t>Who is first assistant?</a:t>
            </a:r>
          </a:p>
          <a:p>
            <a:r>
              <a:rPr lang="en-US" dirty="0" smtClean="0"/>
              <a:t>First assistant does not need to be in office at the time the vacancy occurs</a:t>
            </a:r>
          </a:p>
          <a:p>
            <a:pPr lvl="1"/>
            <a:r>
              <a:rPr lang="en-US" dirty="0" smtClean="0"/>
              <a:t>[different rules apply if first assistant is nominee]</a:t>
            </a:r>
            <a:endParaRPr lang="en-US" dirty="0"/>
          </a:p>
        </p:txBody>
      </p:sp>
    </p:spTree>
    <p:extLst>
      <p:ext uri="{BB962C8B-B14F-4D97-AF65-F5344CB8AC3E}">
        <p14:creationId xmlns:p14="http://schemas.microsoft.com/office/powerpoint/2010/main" val="3647086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Individuals holding Senate-confirmed positions</a:t>
            </a:r>
            <a:endParaRPr lang="en-US" dirty="0"/>
          </a:p>
        </p:txBody>
      </p:sp>
      <p:sp>
        <p:nvSpPr>
          <p:cNvPr id="3" name="Content Placeholder 2"/>
          <p:cNvSpPr>
            <a:spLocks noGrp="1"/>
          </p:cNvSpPr>
          <p:nvPr>
            <p:ph idx="1"/>
          </p:nvPr>
        </p:nvSpPr>
        <p:spPr/>
        <p:txBody>
          <a:bodyPr/>
          <a:lstStyle/>
          <a:p>
            <a:r>
              <a:rPr lang="en-US" dirty="0" smtClean="0"/>
              <a:t>May serve as acting officer by presidential designation</a:t>
            </a:r>
          </a:p>
          <a:p>
            <a:r>
              <a:rPr lang="en-US" dirty="0" smtClean="0"/>
              <a:t>No length of service requirement</a:t>
            </a:r>
          </a:p>
          <a:p>
            <a:r>
              <a:rPr lang="en-US" dirty="0" smtClean="0"/>
              <a:t>Individual may be from any agency</a:t>
            </a:r>
          </a:p>
          <a:p>
            <a:r>
              <a:rPr lang="en-US" dirty="0" smtClean="0"/>
              <a:t>Individual does not give up Senate-confirmed position while serving as acting</a:t>
            </a:r>
            <a:endParaRPr lang="en-US" dirty="0"/>
          </a:p>
        </p:txBody>
      </p:sp>
    </p:spTree>
    <p:extLst>
      <p:ext uri="{BB962C8B-B14F-4D97-AF65-F5344CB8AC3E}">
        <p14:creationId xmlns:p14="http://schemas.microsoft.com/office/powerpoint/2010/main" val="328121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 Agency Officials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May serve as acting officer by presidential designation</a:t>
            </a:r>
          </a:p>
          <a:p>
            <a:r>
              <a:rPr lang="en-US" dirty="0" smtClean="0"/>
              <a:t>Must serve in same agency where vacancy occurs</a:t>
            </a:r>
          </a:p>
          <a:p>
            <a:r>
              <a:rPr lang="en-US" dirty="0" smtClean="0"/>
              <a:t>Pay grade and length-of-service requirements:</a:t>
            </a:r>
          </a:p>
          <a:p>
            <a:pPr lvl="1"/>
            <a:r>
              <a:rPr lang="en-US" dirty="0" smtClean="0"/>
              <a:t>Served in position within agency for 90 of 365 days preceding vacancy</a:t>
            </a:r>
          </a:p>
          <a:p>
            <a:pPr lvl="1"/>
            <a:r>
              <a:rPr lang="en-US" dirty="0" smtClean="0"/>
              <a:t>Rate of pay for that position must be at least minimum rate of pay for GS-15, step 1 position</a:t>
            </a:r>
          </a:p>
          <a:p>
            <a:r>
              <a:rPr lang="en-US" dirty="0" smtClean="0"/>
              <a:t>Must retain an underlying position at the agency while serving as acting officer</a:t>
            </a:r>
            <a:endParaRPr lang="en-US" dirty="0"/>
          </a:p>
          <a:p>
            <a:pPr lvl="1"/>
            <a:endParaRPr lang="en-US" dirty="0"/>
          </a:p>
        </p:txBody>
      </p:sp>
    </p:spTree>
    <p:extLst>
      <p:ext uri="{BB962C8B-B14F-4D97-AF65-F5344CB8AC3E}">
        <p14:creationId xmlns:p14="http://schemas.microsoft.com/office/powerpoint/2010/main" val="167237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Any other categories of acting officers under VRA?</a:t>
            </a:r>
            <a:endParaRPr lang="en-US" dirty="0"/>
          </a:p>
        </p:txBody>
      </p:sp>
      <p:sp>
        <p:nvSpPr>
          <p:cNvPr id="3" name="Content Placeholder 2"/>
          <p:cNvSpPr>
            <a:spLocks noGrp="1"/>
          </p:cNvSpPr>
          <p:nvPr>
            <p:ph idx="1"/>
          </p:nvPr>
        </p:nvSpPr>
        <p:spPr/>
        <p:txBody>
          <a:bodyPr/>
          <a:lstStyle/>
          <a:p>
            <a:r>
              <a:rPr lang="en-US" dirty="0" smtClean="0"/>
              <a:t>5 U.S.C. 3345(c) (rare)</a:t>
            </a:r>
          </a:p>
          <a:p>
            <a:pPr lvl="1"/>
            <a:r>
              <a:rPr lang="en-US" dirty="0" smtClean="0"/>
              <a:t>Senate-confirmed offices with specified term</a:t>
            </a:r>
          </a:p>
          <a:p>
            <a:pPr lvl="1"/>
            <a:r>
              <a:rPr lang="en-US" dirty="0" smtClean="0"/>
              <a:t>Officer is nominated for reappointment without break in service</a:t>
            </a:r>
          </a:p>
          <a:p>
            <a:pPr lvl="1"/>
            <a:r>
              <a:rPr lang="en-US" dirty="0" smtClean="0"/>
              <a:t>President directs nominee to continue to serve, until Senate confirms or rejects nomination</a:t>
            </a:r>
          </a:p>
        </p:txBody>
      </p:sp>
    </p:spTree>
    <p:extLst>
      <p:ext uri="{BB962C8B-B14F-4D97-AF65-F5344CB8AC3E}">
        <p14:creationId xmlns:p14="http://schemas.microsoft.com/office/powerpoint/2010/main" val="2916909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long may an acting officer serve?</a:t>
            </a:r>
            <a:endParaRPr lang="en-US" dirty="0"/>
          </a:p>
        </p:txBody>
      </p:sp>
      <p:sp>
        <p:nvSpPr>
          <p:cNvPr id="3" name="Content Placeholder 2"/>
          <p:cNvSpPr>
            <a:spLocks noGrp="1"/>
          </p:cNvSpPr>
          <p:nvPr>
            <p:ph idx="1"/>
          </p:nvPr>
        </p:nvSpPr>
        <p:spPr/>
        <p:txBody>
          <a:bodyPr>
            <a:normAutofit lnSpcReduction="10000"/>
          </a:bodyPr>
          <a:lstStyle/>
          <a:p>
            <a:pPr marL="342900" lvl="1" indent="-342900">
              <a:buFont typeface="Arial" panose="020B0604020202020204" pitchFamily="34" charset="0"/>
              <a:buChar char="•"/>
            </a:pPr>
            <a:r>
              <a:rPr lang="en-US" dirty="0"/>
              <a:t>5 U.S.C. </a:t>
            </a:r>
            <a:r>
              <a:rPr lang="en-US" dirty="0" smtClean="0"/>
              <a:t>3346</a:t>
            </a:r>
          </a:p>
          <a:p>
            <a:r>
              <a:rPr lang="en-US" dirty="0" smtClean="0"/>
              <a:t>In general:</a:t>
            </a:r>
          </a:p>
          <a:p>
            <a:pPr lvl="1"/>
            <a:r>
              <a:rPr lang="en-US" dirty="0" smtClean="0"/>
              <a:t>(not presidential transition, not vacancy caused by sickness) </a:t>
            </a:r>
          </a:p>
          <a:p>
            <a:pPr lvl="1"/>
            <a:r>
              <a:rPr lang="en-US" dirty="0" smtClean="0"/>
              <a:t>210 days from date of vacancy</a:t>
            </a:r>
          </a:p>
          <a:p>
            <a:pPr lvl="1"/>
            <a:r>
              <a:rPr lang="en-US" dirty="0" smtClean="0"/>
              <a:t>First or second nomination extends time</a:t>
            </a:r>
          </a:p>
          <a:p>
            <a:pPr lvl="1"/>
            <a:r>
              <a:rPr lang="en-US" dirty="0" smtClean="0"/>
              <a:t>Submission of nomination after expiration of time may allow acting officer to “spring back”</a:t>
            </a:r>
          </a:p>
          <a:p>
            <a:r>
              <a:rPr lang="en-US" dirty="0" smtClean="0"/>
              <a:t>Congressional adjournment may affect timing</a:t>
            </a:r>
          </a:p>
        </p:txBody>
      </p:sp>
    </p:spTree>
    <p:extLst>
      <p:ext uri="{BB962C8B-B14F-4D97-AF65-F5344CB8AC3E}">
        <p14:creationId xmlns:p14="http://schemas.microsoft.com/office/powerpoint/2010/main" val="831813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978</Words>
  <Application>Microsoft Office PowerPoint</Application>
  <PresentationFormat>On-screen Show (4:3)</PresentationFormat>
  <Paragraphs>109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Vacancies in High-Level Positions at the End of an Administration and the Beginning of the Next</vt:lpstr>
      <vt:lpstr>Overview</vt:lpstr>
      <vt:lpstr>Vacancies Reform Act</vt:lpstr>
      <vt:lpstr>Three ways to become an  Acting Officer</vt:lpstr>
      <vt:lpstr>First Assistants</vt:lpstr>
      <vt:lpstr>Individuals holding Senate-confirmed positions</vt:lpstr>
      <vt:lpstr>Senior Agency Officials</vt:lpstr>
      <vt:lpstr>Any other categories of acting officers under VRA?</vt:lpstr>
      <vt:lpstr>How long may an acting officer serve?</vt:lpstr>
      <vt:lpstr>Timing provisions and presidential inaugural transitions</vt:lpstr>
      <vt:lpstr>Enforcement Provision</vt:lpstr>
      <vt:lpstr>Reporting Obligations</vt:lpstr>
      <vt:lpstr>Acting Officers as Nominees</vt:lpstr>
      <vt:lpstr>Appropriations Riders</vt:lpstr>
      <vt:lpstr>Delegations of authority</vt:lpstr>
      <vt:lpstr>Orders of Succession</vt:lpstr>
      <vt:lpstr>Resources</vt:lpstr>
    </vt:vector>
  </TitlesOfParts>
  <Company>USDOJ</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Vacancies in High-Level Positions at the End of an Administration and the Beginning of the Next</dc:title>
  <dc:creator>olc</dc:creator>
  <cp:lastModifiedBy>Elizabeth D. Horton</cp:lastModifiedBy>
  <cp:revision>14</cp:revision>
  <dcterms:created xsi:type="dcterms:W3CDTF">2016-02-18T19:04:12Z</dcterms:created>
  <dcterms:modified xsi:type="dcterms:W3CDTF">2016-03-02T18:33:13Z</dcterms:modified>
</cp:coreProperties>
</file>